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8288000" cy="10287000"/>
  <p:notesSz cx="6858000" cy="9144000"/>
  <p:embeddedFontLst>
    <p:embeddedFont>
      <p:font typeface="Be Vietnam Ultra-Bold"/>
      <p:regular r:id="rId9"/>
    </p:embeddedFont>
    <p:embeddedFont>
      <p:font typeface="Bebas Neue Bold" panose="020B0606020202050201"/>
      <p:regular r:id="rId10"/>
    </p:embeddedFont>
    <p:embeddedFont>
      <p:font typeface="Canva Sans" panose="020B0503030501040103"/>
      <p:regular r:id="rId11"/>
    </p:embeddedFont>
    <p:embeddedFont>
      <p:font typeface="Canva Sans Bold" panose="020B0803030501040103"/>
      <p:regular r:id="rId12"/>
    </p:embeddedFont>
    <p:embeddedFont>
      <p:font typeface="Cinzel Bold"/>
      <p:regular r:id="rId13"/>
    </p:embeddedFont>
    <p:embeddedFont>
      <p:font typeface="IBM Plex Sans Bold" panose="020B0803050203000203"/>
      <p:regular r:id="rId14"/>
      <p:bold r:id="rId15"/>
    </p:embeddedFont>
    <p:embeddedFont>
      <p:font typeface="Oswald Bold"/>
      <p:regular r:id="rId16"/>
      <p:bold r:id="rId17"/>
    </p:embeddedFont>
    <p:embeddedFont>
      <p:font typeface="Times New Roman Bold" panose="02020803070505020304" pitchFamily="18" charset="0"/>
      <p:bold r:id="rId18"/>
    </p:embeddedFont>
    <p:embeddedFont>
      <p:font typeface="Times New Roman MT" panose="020305020704050203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0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1356" y="3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5.fntdata" /><Relationship Id="rId18" Type="http://schemas.openxmlformats.org/officeDocument/2006/relationships/font" Target="fonts/font10.fntdata" /><Relationship Id="rId3" Type="http://schemas.openxmlformats.org/officeDocument/2006/relationships/slide" Target="slides/slide2.xml" /><Relationship Id="rId21" Type="http://schemas.openxmlformats.org/officeDocument/2006/relationships/viewProps" Target="viewProps.xml" /><Relationship Id="rId7" Type="http://schemas.openxmlformats.org/officeDocument/2006/relationships/slide" Target="slides/slide6.xml" /><Relationship Id="rId12" Type="http://schemas.openxmlformats.org/officeDocument/2006/relationships/font" Target="fonts/font4.fntdata" /><Relationship Id="rId17" Type="http://schemas.openxmlformats.org/officeDocument/2006/relationships/font" Target="fonts/font9.fntdata" /><Relationship Id="rId2" Type="http://schemas.openxmlformats.org/officeDocument/2006/relationships/slide" Target="slides/slide1.xml" /><Relationship Id="rId16" Type="http://schemas.openxmlformats.org/officeDocument/2006/relationships/font" Target="fonts/font8.fntdata" /><Relationship Id="rId20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3.fntdata" /><Relationship Id="rId5" Type="http://schemas.openxmlformats.org/officeDocument/2006/relationships/slide" Target="slides/slide4.xml" /><Relationship Id="rId15" Type="http://schemas.openxmlformats.org/officeDocument/2006/relationships/font" Target="fonts/font7.fntdata" /><Relationship Id="rId23" Type="http://schemas.openxmlformats.org/officeDocument/2006/relationships/tableStyles" Target="tableStyles.xml" /><Relationship Id="rId10" Type="http://schemas.openxmlformats.org/officeDocument/2006/relationships/font" Target="fonts/font2.fntdata" /><Relationship Id="rId19" Type="http://schemas.openxmlformats.org/officeDocument/2006/relationships/font" Target="fonts/font11.fntdata" /><Relationship Id="rId4" Type="http://schemas.openxmlformats.org/officeDocument/2006/relationships/slide" Target="slides/slide3.xml" /><Relationship Id="rId9" Type="http://schemas.openxmlformats.org/officeDocument/2006/relationships/font" Target="fonts/font1.fntdata" /><Relationship Id="rId14" Type="http://schemas.openxmlformats.org/officeDocument/2006/relationships/font" Target="fonts/font6.fntdata" /><Relationship Id="rId22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13" Type="http://schemas.openxmlformats.org/officeDocument/2006/relationships/image" Target="../media/image12.png" /><Relationship Id="rId3" Type="http://schemas.openxmlformats.org/officeDocument/2006/relationships/image" Target="../media/image2.png" /><Relationship Id="rId7" Type="http://schemas.openxmlformats.org/officeDocument/2006/relationships/image" Target="../media/image6.png" /><Relationship Id="rId12" Type="http://schemas.openxmlformats.org/officeDocument/2006/relationships/image" Target="../media/image11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png" /><Relationship Id="rId11" Type="http://schemas.openxmlformats.org/officeDocument/2006/relationships/image" Target="../media/image10.png" /><Relationship Id="rId5" Type="http://schemas.openxmlformats.org/officeDocument/2006/relationships/image" Target="../media/image4.png" /><Relationship Id="rId10" Type="http://schemas.openxmlformats.org/officeDocument/2006/relationships/image" Target="../media/image9.jpeg" /><Relationship Id="rId4" Type="http://schemas.openxmlformats.org/officeDocument/2006/relationships/image" Target="../media/image3.png" /><Relationship Id="rId9" Type="http://schemas.openxmlformats.org/officeDocument/2006/relationships/image" Target="../media/image8.png" /><Relationship Id="rId14" Type="http://schemas.openxmlformats.org/officeDocument/2006/relationships/image" Target="../media/image13.png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 /><Relationship Id="rId3" Type="http://schemas.openxmlformats.org/officeDocument/2006/relationships/image" Target="../media/image2.png" /><Relationship Id="rId7" Type="http://schemas.openxmlformats.org/officeDocument/2006/relationships/image" Target="../media/image16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5.svg" /><Relationship Id="rId5" Type="http://schemas.openxmlformats.org/officeDocument/2006/relationships/image" Target="../media/image14.png" /><Relationship Id="rId4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4830" y="1236663"/>
            <a:ext cx="1727384" cy="1727384"/>
          </a:xfrm>
          <a:custGeom>
            <a:avLst/>
            <a:gdLst/>
            <a:ahLst/>
            <a:cxnLst/>
            <a:rect l="l" t="t" r="r" b="b"/>
            <a:pathLst>
              <a:path w="1727384" h="1727384">
                <a:moveTo>
                  <a:pt x="0" y="0"/>
                </a:moveTo>
                <a:lnTo>
                  <a:pt x="1727384" y="0"/>
                </a:lnTo>
                <a:lnTo>
                  <a:pt x="1727384" y="1727385"/>
                </a:lnTo>
                <a:lnTo>
                  <a:pt x="0" y="17273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6408801" y="1268907"/>
            <a:ext cx="1853397" cy="1853397"/>
          </a:xfrm>
          <a:custGeom>
            <a:avLst/>
            <a:gdLst/>
            <a:ahLst/>
            <a:cxnLst/>
            <a:rect l="l" t="t" r="r" b="b"/>
            <a:pathLst>
              <a:path w="1853397" h="1853397">
                <a:moveTo>
                  <a:pt x="0" y="0"/>
                </a:moveTo>
                <a:lnTo>
                  <a:pt x="1853398" y="0"/>
                </a:lnTo>
                <a:lnTo>
                  <a:pt x="1853398" y="1853397"/>
                </a:lnTo>
                <a:lnTo>
                  <a:pt x="0" y="18533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388012" y="1677384"/>
            <a:ext cx="3692057" cy="657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11"/>
              </a:lnSpc>
            </a:pPr>
            <a:r>
              <a:rPr lang="en-US" sz="3722" b="1" spc="174">
                <a:solidFill>
                  <a:srgbClr val="FFFFFF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(UGC AUTONOMOUS)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06885" y="772661"/>
            <a:ext cx="17474230" cy="969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94"/>
              </a:lnSpc>
            </a:pPr>
            <a:r>
              <a:rPr lang="en-US" sz="5710" b="1">
                <a:solidFill>
                  <a:srgbClr val="FFFFFF"/>
                </a:solidFill>
                <a:latin typeface="Oswald Bold"/>
                <a:ea typeface="Oswald Bold"/>
                <a:cs typeface="Oswald Bold"/>
                <a:sym typeface="Oswald Bold"/>
              </a:rPr>
              <a:t>J.B.INSTITUTE OF ENGINEERING AND TECHNOLOGY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902516" y="2235890"/>
            <a:ext cx="12482967" cy="462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51"/>
              </a:lnSpc>
              <a:spcBef>
                <a:spcPct val="0"/>
              </a:spcBef>
            </a:pPr>
            <a:r>
              <a:rPr lang="en-US" sz="2465" spc="46">
                <a:solidFill>
                  <a:srgbClr val="FFFFFF"/>
                </a:solidFill>
                <a:latin typeface="Times New Roman MT"/>
                <a:ea typeface="Times New Roman MT"/>
                <a:cs typeface="Times New Roman MT"/>
                <a:sym typeface="Times New Roman MT"/>
              </a:rPr>
              <a:t>Accredited by NAAC &amp; NBA, Approved by AICTE  &amp; Permanently Affiliated to JNTUH</a:t>
            </a:r>
          </a:p>
        </p:txBody>
      </p:sp>
      <p:sp>
        <p:nvSpPr>
          <p:cNvPr id="11" name="Freeform 11"/>
          <p:cNvSpPr/>
          <p:nvPr/>
        </p:nvSpPr>
        <p:spPr>
          <a:xfrm>
            <a:off x="5984431" y="2519481"/>
            <a:ext cx="6356114" cy="6356114"/>
          </a:xfrm>
          <a:custGeom>
            <a:avLst/>
            <a:gdLst/>
            <a:ahLst/>
            <a:cxnLst/>
            <a:rect l="l" t="t" r="r" b="b"/>
            <a:pathLst>
              <a:path w="6356114" h="6356114">
                <a:moveTo>
                  <a:pt x="0" y="0"/>
                </a:moveTo>
                <a:lnTo>
                  <a:pt x="6356114" y="0"/>
                </a:lnTo>
                <a:lnTo>
                  <a:pt x="6356114" y="6356114"/>
                </a:lnTo>
                <a:lnTo>
                  <a:pt x="0" y="63561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5984431" y="2834344"/>
            <a:ext cx="6079721" cy="6079721"/>
          </a:xfrm>
          <a:custGeom>
            <a:avLst/>
            <a:gdLst/>
            <a:ahLst/>
            <a:cxnLst/>
            <a:rect l="l" t="t" r="r" b="b"/>
            <a:pathLst>
              <a:path w="6079721" h="6079721">
                <a:moveTo>
                  <a:pt x="0" y="0"/>
                </a:moveTo>
                <a:lnTo>
                  <a:pt x="6079721" y="0"/>
                </a:lnTo>
                <a:lnTo>
                  <a:pt x="6079721" y="6079721"/>
                </a:lnTo>
                <a:lnTo>
                  <a:pt x="0" y="607972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10800000">
            <a:off x="-1384526" y="6726434"/>
            <a:ext cx="19603640" cy="4298322"/>
          </a:xfrm>
          <a:custGeom>
            <a:avLst/>
            <a:gdLst/>
            <a:ahLst/>
            <a:cxnLst/>
            <a:rect l="l" t="t" r="r" b="b"/>
            <a:pathLst>
              <a:path w="19603640" h="4298322">
                <a:moveTo>
                  <a:pt x="0" y="0"/>
                </a:moveTo>
                <a:lnTo>
                  <a:pt x="19603641" y="0"/>
                </a:lnTo>
                <a:lnTo>
                  <a:pt x="19603641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9822" b="-48598"/>
            </a:stretch>
          </a:blipFill>
        </p:spPr>
      </p:sp>
      <p:sp>
        <p:nvSpPr>
          <p:cNvPr id="14" name="Freeform 14"/>
          <p:cNvSpPr/>
          <p:nvPr/>
        </p:nvSpPr>
        <p:spPr>
          <a:xfrm rot="-10800000">
            <a:off x="-497634" y="7595627"/>
            <a:ext cx="19463349" cy="4298322"/>
          </a:xfrm>
          <a:custGeom>
            <a:avLst/>
            <a:gdLst/>
            <a:ahLst/>
            <a:cxnLst/>
            <a:rect l="l" t="t" r="r" b="b"/>
            <a:pathLst>
              <a:path w="19463349" h="4298322">
                <a:moveTo>
                  <a:pt x="0" y="0"/>
                </a:moveTo>
                <a:lnTo>
                  <a:pt x="19463348" y="0"/>
                </a:lnTo>
                <a:lnTo>
                  <a:pt x="19463348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3228" b="-52986"/>
            </a:stretch>
          </a:blipFill>
        </p:spPr>
      </p:sp>
      <p:sp>
        <p:nvSpPr>
          <p:cNvPr id="15" name="Freeform 15"/>
          <p:cNvSpPr/>
          <p:nvPr/>
        </p:nvSpPr>
        <p:spPr>
          <a:xfrm rot="-10800000">
            <a:off x="-218038" y="7109139"/>
            <a:ext cx="18577698" cy="4298322"/>
          </a:xfrm>
          <a:custGeom>
            <a:avLst/>
            <a:gdLst/>
            <a:ahLst/>
            <a:cxnLst/>
            <a:rect l="l" t="t" r="r" b="b"/>
            <a:pathLst>
              <a:path w="18577698" h="4298322">
                <a:moveTo>
                  <a:pt x="0" y="0"/>
                </a:moveTo>
                <a:lnTo>
                  <a:pt x="18577699" y="0"/>
                </a:lnTo>
                <a:lnTo>
                  <a:pt x="18577699" y="4298322"/>
                </a:lnTo>
                <a:lnTo>
                  <a:pt x="0" y="429832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159648" b="-32632"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8701183" y="9022158"/>
            <a:ext cx="922610" cy="92261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3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623793" y="9022158"/>
            <a:ext cx="922610" cy="92261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9642843" y="9038206"/>
            <a:ext cx="889923" cy="889923"/>
          </a:xfrm>
          <a:custGeom>
            <a:avLst/>
            <a:gdLst/>
            <a:ahLst/>
            <a:cxnLst/>
            <a:rect l="l" t="t" r="r" b="b"/>
            <a:pathLst>
              <a:path w="889923" h="889923">
                <a:moveTo>
                  <a:pt x="0" y="0"/>
                </a:moveTo>
                <a:lnTo>
                  <a:pt x="889923" y="0"/>
                </a:lnTo>
                <a:lnTo>
                  <a:pt x="889923" y="889923"/>
                </a:lnTo>
                <a:lnTo>
                  <a:pt x="0" y="88992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6855962" y="9022158"/>
            <a:ext cx="922610" cy="922610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6888057" y="9054253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5" y="0"/>
                </a:lnTo>
                <a:lnTo>
                  <a:pt x="890515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10546404" y="9022158"/>
            <a:ext cx="922610" cy="922610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40"/>
                </a:lnSpc>
              </a:pPr>
              <a:endParaRPr/>
            </a:p>
          </p:txBody>
        </p:sp>
      </p:grpSp>
      <p:sp>
        <p:nvSpPr>
          <p:cNvPr id="30" name="Freeform 30"/>
          <p:cNvSpPr/>
          <p:nvPr/>
        </p:nvSpPr>
        <p:spPr>
          <a:xfrm>
            <a:off x="10562451" y="9038206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6" y="0"/>
                </a:lnTo>
                <a:lnTo>
                  <a:pt x="890516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grpSp>
        <p:nvGrpSpPr>
          <p:cNvPr id="31" name="Group 31"/>
          <p:cNvGrpSpPr/>
          <p:nvPr/>
        </p:nvGrpSpPr>
        <p:grpSpPr>
          <a:xfrm>
            <a:off x="7778572" y="9022158"/>
            <a:ext cx="922610" cy="922610"/>
            <a:chOff x="0" y="0"/>
            <a:chExt cx="812800" cy="8128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24370" tIns="24370" rIns="24370" bIns="24370" rtlCol="0" anchor="ctr"/>
            <a:lstStyle/>
            <a:p>
              <a:pPr algn="ctr">
                <a:lnSpc>
                  <a:spcPts val="839"/>
                </a:lnSpc>
              </a:pPr>
              <a:endParaRPr/>
            </a:p>
          </p:txBody>
        </p:sp>
      </p:grpSp>
      <p:sp>
        <p:nvSpPr>
          <p:cNvPr id="34" name="Freeform 34"/>
          <p:cNvSpPr/>
          <p:nvPr/>
        </p:nvSpPr>
        <p:spPr>
          <a:xfrm>
            <a:off x="8717230" y="9022158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6" y="0"/>
                </a:lnTo>
                <a:lnTo>
                  <a:pt x="890516" y="890516"/>
                </a:lnTo>
                <a:lnTo>
                  <a:pt x="0" y="890516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7794620" y="9038206"/>
            <a:ext cx="890516" cy="890516"/>
          </a:xfrm>
          <a:custGeom>
            <a:avLst/>
            <a:gdLst/>
            <a:ahLst/>
            <a:cxnLst/>
            <a:rect l="l" t="t" r="r" b="b"/>
            <a:pathLst>
              <a:path w="890516" h="890516">
                <a:moveTo>
                  <a:pt x="0" y="0"/>
                </a:moveTo>
                <a:lnTo>
                  <a:pt x="890515" y="0"/>
                </a:lnTo>
                <a:lnTo>
                  <a:pt x="890515" y="890515"/>
                </a:lnTo>
                <a:lnTo>
                  <a:pt x="0" y="89051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</p:sp>
      <p:sp>
        <p:nvSpPr>
          <p:cNvPr id="36" name="TextBox 36"/>
          <p:cNvSpPr txBox="1"/>
          <p:nvPr/>
        </p:nvSpPr>
        <p:spPr>
          <a:xfrm>
            <a:off x="6794391" y="8420662"/>
            <a:ext cx="4552841" cy="530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6"/>
              </a:lnSpc>
            </a:pPr>
            <a:r>
              <a:rPr lang="en-US" sz="3133" b="1" u="sng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Organized by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05730" y="409872"/>
            <a:ext cx="18055257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913837" y="3935507"/>
            <a:ext cx="6281717" cy="598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00" b="1" dirty="0">
                <a:solidFill>
                  <a:srgbClr val="2E006A"/>
                </a:solidFill>
                <a:latin typeface="Times New Roman Bold"/>
                <a:ea typeface="Canva Sans Bold"/>
                <a:cs typeface="Canva Sans Bold"/>
                <a:sym typeface="Canva Sans Bold"/>
              </a:rPr>
              <a:t>Problem Statement Title -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5274" y="5274249"/>
            <a:ext cx="7377443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00" b="1" dirty="0">
                <a:solidFill>
                  <a:srgbClr val="2E006A"/>
                </a:solidFill>
                <a:latin typeface="Times New Roman Bold"/>
                <a:ea typeface="Canva Sans Bold"/>
                <a:cs typeface="Canva Sans Bold"/>
                <a:sym typeface="Canva Sans Bold"/>
              </a:rPr>
              <a:t>Team Name  </a:t>
            </a:r>
            <a:r>
              <a:rPr lang="en-US" sz="3600" b="1" dirty="0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-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0830" y="6637910"/>
            <a:ext cx="7054938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00" b="1" dirty="0">
                <a:solidFill>
                  <a:srgbClr val="2E006A"/>
                </a:solidFill>
                <a:latin typeface="Times New Roman Bold"/>
                <a:ea typeface="Canva Sans Bold"/>
                <a:cs typeface="Canva Sans Bold"/>
                <a:sym typeface="Canva Sans Bold"/>
              </a:rPr>
              <a:t>Team Lead  </a:t>
            </a:r>
            <a:r>
              <a:rPr lang="en-US" sz="3600" b="1" dirty="0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         -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12433" y="7925776"/>
            <a:ext cx="7228850" cy="631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03"/>
              </a:lnSpc>
            </a:pPr>
            <a:r>
              <a:rPr lang="en-US" sz="3600" b="1" dirty="0">
                <a:solidFill>
                  <a:srgbClr val="2E006A"/>
                </a:solidFill>
                <a:latin typeface="Times New Roman Bold"/>
                <a:ea typeface="Canva Sans Bold"/>
                <a:cs typeface="Canva Sans Bold"/>
                <a:sym typeface="Canva Sans Bold"/>
              </a:rPr>
              <a:t>Dept. Name   </a:t>
            </a:r>
            <a:r>
              <a:rPr lang="en-US" sz="3600" b="1" dirty="0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1393" y="2613680"/>
            <a:ext cx="6054539" cy="607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3"/>
              </a:lnSpc>
            </a:pPr>
            <a:r>
              <a:rPr lang="en-US" sz="3600" b="1" dirty="0">
                <a:solidFill>
                  <a:srgbClr val="2E006A"/>
                </a:solidFill>
                <a:latin typeface="Times New Roman Bold"/>
                <a:ea typeface="Canva Sans Bold"/>
                <a:cs typeface="Canva Sans Bold"/>
                <a:sym typeface="Canva Sans Bold"/>
              </a:rPr>
              <a:t>Selected Track   </a:t>
            </a:r>
            <a:r>
              <a:rPr lang="en-US" sz="3600" b="1" dirty="0">
                <a:solidFill>
                  <a:srgbClr val="2E006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 -</a:t>
            </a:r>
          </a:p>
        </p:txBody>
      </p:sp>
      <p:sp>
        <p:nvSpPr>
          <p:cNvPr id="12" name="Freeform 12"/>
          <p:cNvSpPr/>
          <p:nvPr/>
        </p:nvSpPr>
        <p:spPr>
          <a:xfrm>
            <a:off x="927092" y="251854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028700" y="2620148"/>
            <a:ext cx="786098" cy="786098"/>
            <a:chOff x="0" y="0"/>
            <a:chExt cx="1048131" cy="104813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927092" y="3879336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1028700" y="3980944"/>
            <a:ext cx="786098" cy="786098"/>
            <a:chOff x="0" y="0"/>
            <a:chExt cx="1048131" cy="1048131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18" name="Freeform 18"/>
          <p:cNvSpPr/>
          <p:nvPr/>
        </p:nvSpPr>
        <p:spPr>
          <a:xfrm>
            <a:off x="927092" y="519665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19" name="Group 19"/>
          <p:cNvGrpSpPr/>
          <p:nvPr/>
        </p:nvGrpSpPr>
        <p:grpSpPr>
          <a:xfrm>
            <a:off x="1028700" y="5298258"/>
            <a:ext cx="786098" cy="786098"/>
            <a:chOff x="0" y="0"/>
            <a:chExt cx="1048131" cy="104813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1" name="Freeform 21"/>
          <p:cNvSpPr/>
          <p:nvPr/>
        </p:nvSpPr>
        <p:spPr>
          <a:xfrm>
            <a:off x="927092" y="6557446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2" name="Group 22"/>
          <p:cNvGrpSpPr/>
          <p:nvPr/>
        </p:nvGrpSpPr>
        <p:grpSpPr>
          <a:xfrm>
            <a:off x="1028700" y="6659054"/>
            <a:ext cx="786098" cy="786098"/>
            <a:chOff x="0" y="0"/>
            <a:chExt cx="1048131" cy="104813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4" name="Freeform 24"/>
          <p:cNvSpPr/>
          <p:nvPr/>
        </p:nvSpPr>
        <p:spPr>
          <a:xfrm>
            <a:off x="927092" y="7885350"/>
            <a:ext cx="989321" cy="989321"/>
          </a:xfrm>
          <a:custGeom>
            <a:avLst/>
            <a:gdLst/>
            <a:ahLst/>
            <a:cxnLst/>
            <a:rect l="l" t="t" r="r" b="b"/>
            <a:pathLst>
              <a:path w="989321" h="989321">
                <a:moveTo>
                  <a:pt x="0" y="0"/>
                </a:moveTo>
                <a:lnTo>
                  <a:pt x="989321" y="0"/>
                </a:lnTo>
                <a:lnTo>
                  <a:pt x="989321" y="989321"/>
                </a:lnTo>
                <a:lnTo>
                  <a:pt x="0" y="98932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1028700" y="7986957"/>
            <a:ext cx="786098" cy="786098"/>
            <a:chOff x="0" y="0"/>
            <a:chExt cx="1048131" cy="1048131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048131" cy="1048131"/>
            </a:xfrm>
            <a:custGeom>
              <a:avLst/>
              <a:gdLst/>
              <a:ahLst/>
              <a:cxnLst/>
              <a:rect l="l" t="t" r="r" b="b"/>
              <a:pathLst>
                <a:path w="1048131" h="1048131">
                  <a:moveTo>
                    <a:pt x="524129" y="0"/>
                  </a:moveTo>
                  <a:cubicBezTo>
                    <a:pt x="234696" y="0"/>
                    <a:pt x="0" y="234696"/>
                    <a:pt x="0" y="524129"/>
                  </a:cubicBezTo>
                  <a:cubicBezTo>
                    <a:pt x="0" y="813562"/>
                    <a:pt x="234696" y="1048131"/>
                    <a:pt x="524129" y="1048131"/>
                  </a:cubicBezTo>
                  <a:cubicBezTo>
                    <a:pt x="813562" y="1048131"/>
                    <a:pt x="1048131" y="813562"/>
                    <a:pt x="1048131" y="524129"/>
                  </a:cubicBezTo>
                  <a:cubicBezTo>
                    <a:pt x="1048131" y="234696"/>
                    <a:pt x="813562" y="0"/>
                    <a:pt x="524129" y="0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sp>
        <p:nvSpPr>
          <p:cNvPr id="27" name="TextBox 27"/>
          <p:cNvSpPr txBox="1"/>
          <p:nvPr/>
        </p:nvSpPr>
        <p:spPr>
          <a:xfrm>
            <a:off x="1028700" y="990600"/>
            <a:ext cx="14401164" cy="847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 b="1" u="sng" dirty="0">
                <a:solidFill>
                  <a:srgbClr val="2E006A"/>
                </a:solidFill>
                <a:latin typeface="Times New Roman Bold"/>
                <a:ea typeface="Be Vietnam Ultra-Bold"/>
                <a:cs typeface="Be Vietnam Ultra-Bold"/>
                <a:sym typeface="Be Vietnam Ultra-Bold"/>
              </a:rPr>
              <a:t>TEAM DETAILS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53197" y="2532244"/>
            <a:ext cx="537111" cy="722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53197" y="3873991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53197" y="5192507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53197" y="6566971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153197" y="7880142"/>
            <a:ext cx="537111" cy="722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9"/>
              </a:lnSpc>
            </a:pPr>
            <a:r>
              <a:rPr lang="en-US" sz="3798" b="1">
                <a:solidFill>
                  <a:srgbClr val="2E006A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006F266-62B4-859F-7A0F-DF464CB2F7BA}"/>
              </a:ext>
            </a:extLst>
          </p:cNvPr>
          <p:cNvSpPr txBox="1"/>
          <p:nvPr/>
        </p:nvSpPr>
        <p:spPr>
          <a:xfrm>
            <a:off x="6760307" y="2618154"/>
            <a:ext cx="10765692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AGRITECH</a:t>
            </a:r>
            <a:endParaRPr lang="en-GB" sz="4400" dirty="0">
              <a:solidFill>
                <a:srgbClr val="2E006A"/>
              </a:solidFill>
              <a:latin typeface="Times New Roman Bold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ECB96F0-8DD8-C94F-034E-E5F81CC4E282}"/>
              </a:ext>
            </a:extLst>
          </p:cNvPr>
          <p:cNvSpPr txBox="1"/>
          <p:nvPr/>
        </p:nvSpPr>
        <p:spPr>
          <a:xfrm>
            <a:off x="7968343" y="3842655"/>
            <a:ext cx="10493825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Crop diseases often go undetected until it's too late, causing major losses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CA8565C-52B4-7B55-B390-F0F8D8147BC0}"/>
              </a:ext>
            </a:extLst>
          </p:cNvPr>
          <p:cNvSpPr txBox="1"/>
          <p:nvPr/>
        </p:nvSpPr>
        <p:spPr>
          <a:xfrm>
            <a:off x="6760028" y="5214256"/>
            <a:ext cx="1062445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dirty="0" err="1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CodeBlooded</a:t>
            </a:r>
            <a:endParaRPr lang="en-GB" sz="4400" dirty="0" err="1">
              <a:solidFill>
                <a:srgbClr val="2E006A"/>
              </a:solidFill>
              <a:latin typeface="Times New Roman Bold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377B6CF-CA61-B409-B3DD-15F4203D87C8}"/>
              </a:ext>
            </a:extLst>
          </p:cNvPr>
          <p:cNvSpPr txBox="1"/>
          <p:nvPr/>
        </p:nvSpPr>
        <p:spPr>
          <a:xfrm>
            <a:off x="6760027" y="6607628"/>
            <a:ext cx="1092925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400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Mohammed Raif Fudail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3B0E564-1604-73A9-ED2E-9B7B68AB4FAE}"/>
              </a:ext>
            </a:extLst>
          </p:cNvPr>
          <p:cNvSpPr txBox="1"/>
          <p:nvPr/>
        </p:nvSpPr>
        <p:spPr>
          <a:xfrm>
            <a:off x="6052457" y="7946571"/>
            <a:ext cx="11821885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GB" sz="4400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CSE(AIML)</a:t>
            </a:r>
            <a:endParaRPr lang="en-GB" sz="4400" dirty="0">
              <a:solidFill>
                <a:srgbClr val="2E006A"/>
              </a:solidFill>
              <a:latin typeface="Times New Roman 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87676" y="590699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ED20C3-031C-3262-D94B-15FD36E3CD13}"/>
              </a:ext>
            </a:extLst>
          </p:cNvPr>
          <p:cNvSpPr txBox="1"/>
          <p:nvPr/>
        </p:nvSpPr>
        <p:spPr>
          <a:xfrm>
            <a:off x="5913782" y="919369"/>
            <a:ext cx="8000999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u="sng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IDEA TITLE</a:t>
            </a:r>
            <a:endParaRPr lang="en-GB" sz="6600" u="sng">
              <a:solidFill>
                <a:srgbClr val="2E006A"/>
              </a:solidFill>
              <a:latin typeface="Times New Roman Bold"/>
              <a:cs typeface="Times New Roman Bold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0C7E89-A229-E42A-D9BA-291D1C6D62AE}"/>
              </a:ext>
            </a:extLst>
          </p:cNvPr>
          <p:cNvSpPr txBox="1"/>
          <p:nvPr/>
        </p:nvSpPr>
        <p:spPr>
          <a:xfrm>
            <a:off x="933847" y="2028522"/>
            <a:ext cx="16857195" cy="74264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800" dirty="0" err="1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Agro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Aid is an innovative AI-driven web application designed to assist farmers in identifying crop diseases in real-time. By combining Artificial Intelligence, Voice Recognition, Multilingual Translation, and Weather Integration, </a:t>
            </a:r>
            <a:r>
              <a:rPr lang="en-GB" sz="2800" dirty="0" err="1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AgroAid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empowers farmers to detect plant diseases, receive instant treatment suggestions, and interact with the system in their own language — making modern agricultural technology accessible to everyone.</a:t>
            </a:r>
            <a:endParaRPr lang="en-US" sz="280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Key Features: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28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Real-time crop disease detection using AI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</a:t>
            </a:r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 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Voice-based interaction for easy use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</a:t>
            </a:r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28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Multilingual translation through Google Translate API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️ </a:t>
            </a:r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28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Weather and location-based insights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28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28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Simple, farmer-friendly user interface</a:t>
            </a:r>
            <a:endParaRPr lang="en-GB" sz="2800" dirty="0">
              <a:solidFill>
                <a:srgbClr val="2E006A"/>
              </a:solidFill>
              <a:latin typeface="Times New Roman Bold"/>
              <a:cs typeface="Times New Roman Bold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14350" y="304949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C3FE9C-5CB3-4014-0672-3D199852B94B}"/>
              </a:ext>
            </a:extLst>
          </p:cNvPr>
          <p:cNvSpPr txBox="1"/>
          <p:nvPr/>
        </p:nvSpPr>
        <p:spPr>
          <a:xfrm>
            <a:off x="3717525" y="499369"/>
            <a:ext cx="1103050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u="sng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TECHNICAL APPROACH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9B4493-DCCA-2542-6D29-48D70539BB85}"/>
              </a:ext>
            </a:extLst>
          </p:cNvPr>
          <p:cNvSpPr txBox="1"/>
          <p:nvPr/>
        </p:nvSpPr>
        <p:spPr>
          <a:xfrm>
            <a:off x="810087" y="1609077"/>
            <a:ext cx="19486484" cy="78483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⇒  User Interaction Layer (Frontend)</a:t>
            </a:r>
            <a:endParaRPr lang="en-US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The user accesses the app through an intuitive web interface built with HTML, CSS, and JavaScript.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Features include: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Crop image upload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Voice input for farmer queries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Real-time disease results and weather updates</a:t>
            </a:r>
            <a:endParaRPr lang="en-GB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⇒ API &amp; Communication Layer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The frontend communicates with the Flask Backend API via HTTP (JSON format).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Data flow: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Image &amp; voice data → Backend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AI analysis &amp; translated text → Frontend display</a:t>
            </a:r>
            <a:endParaRPr lang="en-GB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⇒ AI Processing Layer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The backend uses a trained Convolutional Neural Network (CNN) or Efficient Net model to </a:t>
            </a:r>
            <a:r>
              <a:rPr lang="en-GB" err="1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analyze</a:t>
            </a:r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 crop leaf images.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Model outputs: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Disease name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Confidence percentage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Recommended solution</a:t>
            </a:r>
            <a:endParaRPr lang="en-GB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endParaRPr lang="en-GB" dirty="0">
              <a:solidFill>
                <a:srgbClr val="2E006A"/>
              </a:solidFill>
              <a:latin typeface="Times New Roman Bold"/>
              <a:ea typeface="+mn-lt"/>
              <a:cs typeface="+mn-lt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⇒ External APIs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Google Translate API → Translates farmer’s speech into English.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OpenWeather API → Fetches live weather data using location.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Geolocation API → Determines user coordinates for contextual disease prediction.</a:t>
            </a:r>
            <a:endParaRPr lang="en-GB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⇒ Output Layer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Displays disease results, weather information, and suggestions in a clean, visual dashboard.</a:t>
            </a:r>
            <a:endParaRPr lang="en-GB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Provides an option for continuous data logging for future model improvement.</a:t>
            </a:r>
            <a:endParaRPr lang="en-GB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02273" y="182691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653817-796B-1175-0E28-22F3DC2081B1}"/>
              </a:ext>
            </a:extLst>
          </p:cNvPr>
          <p:cNvSpPr txBox="1"/>
          <p:nvPr/>
        </p:nvSpPr>
        <p:spPr>
          <a:xfrm>
            <a:off x="2974398" y="623454"/>
            <a:ext cx="12534034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u="sng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FEASIBILITY AND VIABILITY</a:t>
            </a:r>
            <a:endParaRPr lang="en-GB" sz="6600" u="sng">
              <a:solidFill>
                <a:srgbClr val="2E006A"/>
              </a:solidFill>
              <a:latin typeface="Times New Roman Bold"/>
              <a:cs typeface="Times New Roman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084FEE-69AE-5CC7-E5C5-F5D68B232C2E}"/>
              </a:ext>
            </a:extLst>
          </p:cNvPr>
          <p:cNvSpPr txBox="1"/>
          <p:nvPr/>
        </p:nvSpPr>
        <p:spPr>
          <a:xfrm>
            <a:off x="623454" y="1104033"/>
            <a:ext cx="16690397" cy="84023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  <a:p>
            <a:endParaRPr lang="en-GB"/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 Technical Feasibility: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Agri Aid utilizes reliable open-source technologies such as Flask for the backend, TensorFlow for AI-based crop disease detection, and Google APIs for translation and weather integration. The system architecture is modular, enabling scalability, easy updates, and smooth integration with external platforms like WhatsApp.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 Operational Feasibility: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The solution is designed for simplicity and accessibility. Features such as voice input, multilingual translation, and image-based diagnosis ensure that farmers with minimal technical literacy can use the platform effectively. Deployment can be done via web or mobile interfaces for broad outreach.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 Economic Feasibility: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err="1">
                <a:solidFill>
                  <a:srgbClr val="2E006A"/>
                </a:solidFill>
                <a:ea typeface="+mn-lt"/>
                <a:cs typeface="+mn-lt"/>
              </a:rPr>
              <a:t>AgriAid’s</a:t>
            </a:r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 development leverages open-source frameworks, minimizing costs. Hosting and maintenance expenses are low, and potential partnerships with agricultural institutions or NGOs can ensure long-term sustainability.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⇒ Social Viability: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2800" dirty="0">
                <a:solidFill>
                  <a:srgbClr val="2E006A"/>
                </a:solidFill>
                <a:ea typeface="+mn-lt"/>
                <a:cs typeface="+mn-lt"/>
              </a:rPr>
              <a:t>The project contributes to rural empowerment by providing accessible, data-driven agricultural support. It enhances productivity, reduces crop losses, and bridges the technological gap for small-scale farmers, thereby promoting sustainable agricultural practices.</a:t>
            </a:r>
            <a:endParaRPr lang="en-GB" sz="2800" dirty="0">
              <a:solidFill>
                <a:srgbClr val="2E006A"/>
              </a:solidFill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-5556169">
            <a:off x="8875569" y="1213186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05279" y="413806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931411" y="609600"/>
            <a:ext cx="12318364" cy="715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00"/>
              </a:lnSpc>
            </a:pPr>
            <a:r>
              <a:rPr lang="en-US" sz="4950" b="1" dirty="0">
                <a:solidFill>
                  <a:srgbClr val="2E006A"/>
                </a:solidFill>
                <a:latin typeface="Be Vietnam Ultra-Bold"/>
                <a:ea typeface="Be Vietnam Ultra-Bold"/>
                <a:cs typeface="Be Vietnam Ultra-Bold"/>
                <a:sym typeface="Be Vietnam Ultra-Bold"/>
              </a:rPr>
              <a:t> </a:t>
            </a:r>
            <a:endParaRPr lang="en-US" sz="4999" b="1">
              <a:solidFill>
                <a:srgbClr val="2E006A"/>
              </a:solidFill>
              <a:latin typeface="Be Vietnam Ultra-Bold"/>
              <a:ea typeface="Be Vietnam Ultra-Bold"/>
              <a:cs typeface="Be Vietnam Ultra-Bold"/>
              <a:sym typeface="Be Vietnam Ultra-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70970" y="6330950"/>
            <a:ext cx="11660039" cy="967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9"/>
              </a:lnSpc>
            </a:pPr>
            <a:r>
              <a:rPr lang="en-US" sz="3050" dirty="0">
                <a:solidFill>
                  <a:srgbClr val="2E006A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endParaRPr lang="en-US" sz="3099">
              <a:solidFill>
                <a:srgbClr val="2E006A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3498"/>
              </a:lnSpc>
            </a:pPr>
            <a:r>
              <a:rPr lang="en-US" sz="2450" dirty="0">
                <a:solidFill>
                  <a:srgbClr val="2E006A"/>
                </a:solidFill>
                <a:latin typeface="Canva Sans"/>
                <a:ea typeface="Canva Sans"/>
                <a:cs typeface="Canva Sans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DD33BC-40F5-5962-7140-ABF2C4200F5E}"/>
              </a:ext>
            </a:extLst>
          </p:cNvPr>
          <p:cNvSpPr txBox="1"/>
          <p:nvPr/>
        </p:nvSpPr>
        <p:spPr>
          <a:xfrm>
            <a:off x="3646714" y="943428"/>
            <a:ext cx="12953999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u="sng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IMPACT AND BENEFITS</a:t>
            </a:r>
            <a:endParaRPr lang="en-GB" sz="6600" u="sng">
              <a:solidFill>
                <a:srgbClr val="2E006A"/>
              </a:solidFill>
              <a:latin typeface="Times New Roman Bold"/>
              <a:cs typeface="Times New Roman 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A2D160-4604-D488-27B5-13841808F53D}"/>
              </a:ext>
            </a:extLst>
          </p:cNvPr>
          <p:cNvSpPr txBox="1"/>
          <p:nvPr/>
        </p:nvSpPr>
        <p:spPr>
          <a:xfrm>
            <a:off x="707571" y="2213428"/>
            <a:ext cx="16854714" cy="69865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⇒ </a:t>
            </a:r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Farmers can speak in their own language, and your system automatically understands and translates to English for the AI model.</a:t>
            </a:r>
            <a:endParaRPr lang="en-US" sz="320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32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When used alongside the speech recognition system (mic input), it allows your app to: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Listen to farmer queries in any language.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Translate instantly into English for backend processing.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Return accurate results — diseases, remedies, or weather data — in seconds.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⇒</a:t>
            </a:r>
            <a:r>
              <a:rPr lang="en-GB" sz="3200" dirty="0">
                <a:solidFill>
                  <a:srgbClr val="2E006A"/>
                </a:solidFill>
                <a:latin typeface="Calibri"/>
                <a:ea typeface="+mn-lt"/>
                <a:cs typeface="+mn-lt"/>
              </a:rPr>
              <a:t> </a:t>
            </a:r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Impact: Makes the AI interaction natural, voice-driven, and intuitive, even for non-technical users.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Long-Term Societal Benefit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Helps digitally empower farmers with low literacy.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Encourages adoption of AI in agriculture.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latin typeface="Times New Roman Bold"/>
                <a:ea typeface="+mn-lt"/>
                <a:cs typeface="+mn-lt"/>
              </a:rPr>
              <a:t>    •    Can be extended for market prices, pest alerts, or fertilizer suggestions in local languages.</a:t>
            </a:r>
            <a:endParaRPr lang="en-GB" sz="3200" dirty="0">
              <a:solidFill>
                <a:srgbClr val="2E006A"/>
              </a:solidFill>
              <a:latin typeface="Times New Roman Bold"/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05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9050"/>
            <a:ext cx="18468080" cy="10913540"/>
            <a:chOff x="0" y="0"/>
            <a:chExt cx="24624107" cy="1455138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624157" cy="14551406"/>
            </a:xfrm>
            <a:custGeom>
              <a:avLst/>
              <a:gdLst/>
              <a:ahLst/>
              <a:cxnLst/>
              <a:rect l="l" t="t" r="r" b="b"/>
              <a:pathLst>
                <a:path w="24624157" h="14551406">
                  <a:moveTo>
                    <a:pt x="0" y="0"/>
                  </a:moveTo>
                  <a:lnTo>
                    <a:pt x="24624157" y="0"/>
                  </a:lnTo>
                  <a:lnTo>
                    <a:pt x="24624157" y="14551406"/>
                  </a:lnTo>
                  <a:lnTo>
                    <a:pt x="0" y="14551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34610" b="-3461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>
            <a:off x="-3747162" y="-6446951"/>
            <a:ext cx="12164456" cy="16733951"/>
          </a:xfrm>
          <a:custGeom>
            <a:avLst/>
            <a:gdLst/>
            <a:ahLst/>
            <a:cxnLst/>
            <a:rect l="l" t="t" r="r" b="b"/>
            <a:pathLst>
              <a:path w="12164456" h="16733951">
                <a:moveTo>
                  <a:pt x="0" y="0"/>
                </a:moveTo>
                <a:lnTo>
                  <a:pt x="12164457" y="0"/>
                </a:lnTo>
                <a:lnTo>
                  <a:pt x="12164457" y="16733951"/>
                </a:lnTo>
                <a:lnTo>
                  <a:pt x="0" y="167339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564"/>
            </a:stretch>
          </a:blipFill>
        </p:spPr>
      </p:sp>
      <p:sp>
        <p:nvSpPr>
          <p:cNvPr id="5" name="Freeform 5"/>
          <p:cNvSpPr/>
          <p:nvPr/>
        </p:nvSpPr>
        <p:spPr>
          <a:xfrm rot="16043831">
            <a:off x="9659340" y="1025407"/>
            <a:ext cx="13019828" cy="8229600"/>
          </a:xfrm>
          <a:custGeom>
            <a:avLst/>
            <a:gdLst/>
            <a:ahLst/>
            <a:cxnLst/>
            <a:rect l="l" t="t" r="r" b="b"/>
            <a:pathLst>
              <a:path w="13019828" h="8229600">
                <a:moveTo>
                  <a:pt x="0" y="0"/>
                </a:moveTo>
                <a:lnTo>
                  <a:pt x="13019829" y="0"/>
                </a:lnTo>
                <a:lnTo>
                  <a:pt x="1301982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460" b="-6460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00529" y="591603"/>
            <a:ext cx="17259300" cy="9467255"/>
          </a:xfrm>
          <a:custGeom>
            <a:avLst/>
            <a:gdLst/>
            <a:ahLst/>
            <a:cxnLst/>
            <a:rect l="l" t="t" r="r" b="b"/>
            <a:pathLst>
              <a:path w="17259300" h="9467255">
                <a:moveTo>
                  <a:pt x="0" y="0"/>
                </a:moveTo>
                <a:lnTo>
                  <a:pt x="17259300" y="0"/>
                </a:lnTo>
                <a:lnTo>
                  <a:pt x="17259300" y="9467255"/>
                </a:lnTo>
                <a:lnTo>
                  <a:pt x="0" y="9467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t="-3" b="-3"/>
            </a:stretch>
          </a:blipFill>
        </p:spPr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E0305F-A28E-9FBF-E8AC-DBBFEE83D13B}"/>
              </a:ext>
            </a:extLst>
          </p:cNvPr>
          <p:cNvSpPr txBox="1"/>
          <p:nvPr/>
        </p:nvSpPr>
        <p:spPr>
          <a:xfrm>
            <a:off x="3207657" y="725714"/>
            <a:ext cx="11977913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6600" u="sng" dirty="0">
                <a:solidFill>
                  <a:srgbClr val="2E006A"/>
                </a:solidFill>
                <a:latin typeface="Times New Roman Bold"/>
                <a:ea typeface="Calibri"/>
                <a:cs typeface="Calibri"/>
              </a:rPr>
              <a:t>Team Member's Information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23FACE-50C1-B357-17F7-36F143CD74BC}"/>
              </a:ext>
            </a:extLst>
          </p:cNvPr>
          <p:cNvSpPr txBox="1"/>
          <p:nvPr/>
        </p:nvSpPr>
        <p:spPr>
          <a:xfrm>
            <a:off x="726621" y="2168978"/>
            <a:ext cx="1683657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Team Leader Name: MOHAMMED RAIF FUDAIL</a:t>
            </a:r>
            <a:endParaRPr lang="en-US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Year: 2nd Year        Department: CSE(AIML)         Roll Number:24671A6640</a:t>
            </a:r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>
              <a:solidFill>
                <a:srgbClr val="000000"/>
              </a:solidFill>
              <a:ea typeface="Calibri"/>
              <a:cs typeface="Calibri"/>
            </a:endParaRPr>
          </a:p>
          <a:p>
            <a:endParaRPr lang="en-GB" dirty="0">
              <a:ea typeface="Calibri"/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A5F64A-738B-733E-3D33-3B345F396D54}"/>
              </a:ext>
            </a:extLst>
          </p:cNvPr>
          <p:cNvSpPr txBox="1"/>
          <p:nvPr/>
        </p:nvSpPr>
        <p:spPr>
          <a:xfrm>
            <a:off x="726620" y="3791856"/>
            <a:ext cx="16836571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Team Member 1 Name: MOHAMMED  ARHAAN AKHTER</a:t>
            </a:r>
            <a:endParaRPr lang="en-US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Year: 2nd Year        Department: CSE(AIML)         Roll Number:24671A6641</a:t>
            </a:r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/>
          </a:p>
          <a:p>
            <a:pPr algn="l"/>
            <a:endParaRPr lang="en-GB" dirty="0">
              <a:ea typeface="Calibri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17A25E-FE18-9C19-6823-80CF511AABAA}"/>
              </a:ext>
            </a:extLst>
          </p:cNvPr>
          <p:cNvSpPr txBox="1"/>
          <p:nvPr/>
        </p:nvSpPr>
        <p:spPr>
          <a:xfrm>
            <a:off x="726620" y="5324927"/>
            <a:ext cx="16836571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Team Member 2 Name:  SHAIK SHURAIM</a:t>
            </a:r>
            <a:endParaRPr lang="en-US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Year: 2nd Year        Department: CSE(AIML)         Roll Number:24671A6657</a:t>
            </a:r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/>
          </a:p>
          <a:p>
            <a:pPr algn="l"/>
            <a:endParaRPr lang="en-GB" dirty="0"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58B7F4-CB06-A6E5-A9FE-1BC5D3F7662A}"/>
              </a:ext>
            </a:extLst>
          </p:cNvPr>
          <p:cNvSpPr txBox="1"/>
          <p:nvPr/>
        </p:nvSpPr>
        <p:spPr>
          <a:xfrm>
            <a:off x="602342" y="7093857"/>
            <a:ext cx="16836571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Team Member 3 Name:  ABDUL SUHEEB ARSH</a:t>
            </a:r>
            <a:endParaRPr lang="en-US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r>
              <a:rPr lang="en-GB" sz="3200" dirty="0">
                <a:solidFill>
                  <a:srgbClr val="2E006A"/>
                </a:solidFill>
                <a:ea typeface="+mn-lt"/>
                <a:cs typeface="+mn-lt"/>
              </a:rPr>
              <a:t>Year: 2nd Year        Department: CSE(AIML)         Roll Number:24671A6602</a:t>
            </a:r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 sz="3200" dirty="0">
              <a:solidFill>
                <a:srgbClr val="2E006A"/>
              </a:solidFill>
              <a:ea typeface="Calibri"/>
              <a:cs typeface="Calibri"/>
            </a:endParaRPr>
          </a:p>
          <a:p>
            <a:endParaRPr lang="en-GB"/>
          </a:p>
          <a:p>
            <a:pPr algn="l"/>
            <a:endParaRPr lang="en-GB" dirty="0">
              <a:ea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300</Words>
  <Application>Microsoft Office PowerPoint</Application>
  <PresentationFormat>Custom</PresentationFormat>
  <Paragraphs>53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mohdarhaan382@gmail.com</cp:lastModifiedBy>
  <cp:revision>253</cp:revision>
  <dcterms:created xsi:type="dcterms:W3CDTF">2006-08-16T00:00:00Z</dcterms:created>
  <dcterms:modified xsi:type="dcterms:W3CDTF">2025-10-31T07:16:03Z</dcterms:modified>
  <dc:identifier>DAG3UZF7Zd4</dc:identifier>
</cp:coreProperties>
</file>

<file path=docProps/thumbnail.jpeg>
</file>